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64"/>
  </p:notesMasterIdLst>
  <p:handoutMasterIdLst>
    <p:handoutMasterId r:id="rId65"/>
  </p:handoutMasterIdLst>
  <p:sldIdLst>
    <p:sldId id="289" r:id="rId5"/>
    <p:sldId id="344" r:id="rId6"/>
    <p:sldId id="356" r:id="rId7"/>
    <p:sldId id="357" r:id="rId8"/>
    <p:sldId id="283" r:id="rId9"/>
    <p:sldId id="284" r:id="rId10"/>
    <p:sldId id="285" r:id="rId11"/>
    <p:sldId id="286" r:id="rId12"/>
    <p:sldId id="287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8" r:id="rId21"/>
    <p:sldId id="301" r:id="rId22"/>
    <p:sldId id="297" r:id="rId23"/>
    <p:sldId id="348" r:id="rId24"/>
    <p:sldId id="349" r:id="rId25"/>
    <p:sldId id="350" r:id="rId26"/>
    <p:sldId id="351" r:id="rId27"/>
    <p:sldId id="352" r:id="rId28"/>
    <p:sldId id="309" r:id="rId29"/>
    <p:sldId id="311" r:id="rId30"/>
    <p:sldId id="312" r:id="rId31"/>
    <p:sldId id="313" r:id="rId32"/>
    <p:sldId id="315" r:id="rId33"/>
    <p:sldId id="307" r:id="rId34"/>
    <p:sldId id="308" r:id="rId35"/>
    <p:sldId id="310" r:id="rId36"/>
    <p:sldId id="314" r:id="rId37"/>
    <p:sldId id="321" r:id="rId38"/>
    <p:sldId id="316" r:id="rId39"/>
    <p:sldId id="317" r:id="rId40"/>
    <p:sldId id="326" r:id="rId41"/>
    <p:sldId id="282" r:id="rId42"/>
    <p:sldId id="318" r:id="rId43"/>
    <p:sldId id="319" r:id="rId44"/>
    <p:sldId id="320" r:id="rId45"/>
    <p:sldId id="322" r:id="rId46"/>
    <p:sldId id="323" r:id="rId47"/>
    <p:sldId id="359" r:id="rId48"/>
    <p:sldId id="360" r:id="rId49"/>
    <p:sldId id="324" r:id="rId50"/>
    <p:sldId id="367" r:id="rId51"/>
    <p:sldId id="327" r:id="rId52"/>
    <p:sldId id="342" r:id="rId53"/>
    <p:sldId id="366" r:id="rId54"/>
    <p:sldId id="362" r:id="rId55"/>
    <p:sldId id="365" r:id="rId56"/>
    <p:sldId id="363" r:id="rId57"/>
    <p:sldId id="358" r:id="rId58"/>
    <p:sldId id="369" r:id="rId59"/>
    <p:sldId id="368" r:id="rId60"/>
    <p:sldId id="329" r:id="rId61"/>
    <p:sldId id="330" r:id="rId62"/>
    <p:sldId id="303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E6CCA-C34E-4AAC-BF84-F5C9F8389EF5}" v="1" dt="2020-04-18T18:22:59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95220" autoAdjust="0"/>
  </p:normalViewPr>
  <p:slideViewPr>
    <p:cSldViewPr>
      <p:cViewPr varScale="1">
        <p:scale>
          <a:sx n="86" d="100"/>
          <a:sy n="86" d="100"/>
        </p:scale>
        <p:origin x="153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Osborne" userId="ce70e87774607949" providerId="LiveId" clId="{9ACE6CCA-C34E-4AAC-BF84-F5C9F8389EF5}"/>
    <pc:docChg chg="undo custSel modSld">
      <pc:chgData name="Patrick Osborne" userId="ce70e87774607949" providerId="LiveId" clId="{9ACE6CCA-C34E-4AAC-BF84-F5C9F8389EF5}" dt="2020-04-18T18:23:20.598" v="28" actId="114"/>
      <pc:docMkLst>
        <pc:docMk/>
      </pc:docMkLst>
      <pc:sldChg chg="modSp mod">
        <pc:chgData name="Patrick Osborne" userId="ce70e87774607949" providerId="LiveId" clId="{9ACE6CCA-C34E-4AAC-BF84-F5C9F8389EF5}" dt="2020-04-18T18:23:20.598" v="28" actId="114"/>
        <pc:sldMkLst>
          <pc:docMk/>
          <pc:sldMk cId="3526824307" sldId="315"/>
        </pc:sldMkLst>
        <pc:spChg chg="mod">
          <ac:chgData name="Patrick Osborne" userId="ce70e87774607949" providerId="LiveId" clId="{9ACE6CCA-C34E-4AAC-BF84-F5C9F8389EF5}" dt="2020-04-18T18:23:20.598" v="28" actId="114"/>
          <ac:spMkLst>
            <pc:docMk/>
            <pc:sldMk cId="3526824307" sldId="315"/>
            <ac:spMk id="2" creationId="{B1ACB1FD-154E-4FF3-B9F0-D937C6A20EA4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3" creationId="{5751613F-FE84-41E6-84F9-3B5831E8321C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9" creationId="{40FD12D1-1A78-4213-B8BA-83BB7D8533A6}"/>
          </ac:spMkLst>
        </pc:spChg>
        <pc:picChg chg="mod modCrop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8" creationId="{A900F3E4-5B3A-4789-85A4-5302BE66A72F}"/>
          </ac:picMkLst>
        </pc:picChg>
        <pc:picChg chg="mod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13" creationId="{9340B9F5-CFE2-4242-A6DE-7B9446C08D64}"/>
          </ac:picMkLst>
        </pc:picChg>
      </pc:sldChg>
    </pc:docChg>
  </pc:docChgLst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  <pc:docChgLst>
    <pc:chgData name="Patrick Osborne" userId="ce70e87774607949" providerId="LiveId" clId="{A6C23DD6-E90A-4352-B305-A082C70735B8}"/>
    <pc:docChg chg="modSld">
      <pc:chgData name="Patrick Osborne" userId="ce70e87774607949" providerId="LiveId" clId="{A6C23DD6-E90A-4352-B305-A082C70735B8}" dt="2020-04-18T04:38:20.203" v="10" actId="20577"/>
      <pc:docMkLst>
        <pc:docMk/>
      </pc:docMkLst>
      <pc:sldChg chg="modSp mod">
        <pc:chgData name="Patrick Osborne" userId="ce70e87774607949" providerId="LiveId" clId="{A6C23DD6-E90A-4352-B305-A082C70735B8}" dt="2020-04-18T04:38:20.203" v="10" actId="20577"/>
        <pc:sldMkLst>
          <pc:docMk/>
          <pc:sldMk cId="2926241104" sldId="289"/>
        </pc:sldMkLst>
        <pc:spChg chg="mod">
          <ac:chgData name="Patrick Osborne" userId="ce70e87774607949" providerId="LiveId" clId="{A6C23DD6-E90A-4352-B305-A082C70735B8}" dt="2020-04-18T04:38:20.203" v="10" actId="20577"/>
          <ac:spMkLst>
            <pc:docMk/>
            <pc:sldMk cId="2926241104" sldId="289"/>
            <ac:spMk id="2" creationId="{42290AFE-F417-4C03-B785-3EEE6457D3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2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9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07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9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1800"/>
            </a:lvl1pPr>
            <a:lvl2pPr marL="557213" indent="-214313">
              <a:buFont typeface="Arial" panose="020B0604020202020204" pitchFamily="34" charset="0"/>
              <a:buChar char="−"/>
              <a:defRPr sz="1650"/>
            </a:lvl2pPr>
            <a:lvl3pPr marL="857250" indent="-171450">
              <a:buFont typeface="Wingdings" panose="05000000000000000000" pitchFamily="2" charset="2"/>
              <a:buChar char="§"/>
              <a:defRPr sz="1500"/>
            </a:lvl3pPr>
            <a:lvl4pPr marL="1200150" indent="-171450">
              <a:buFont typeface="Courier New" panose="02070309020205020404" pitchFamily="49" charset="0"/>
              <a:buChar char="o"/>
              <a:defRPr sz="1350"/>
            </a:lvl4pPr>
            <a:lvl5pPr>
              <a:defRPr sz="12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  <p:sldLayoutId id="2147483730" r:id="rId2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13820-6_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hyperlink" Target="https://www.aaai.org/ocs/index.php/AAAI/AAAI12/paper/viewPaper/5083" TargetMode="External"/><Relationship Id="rId4" Type="http://schemas.openxmlformats.org/officeDocument/2006/relationships/hyperlink" Target="https://dl.acm.org/doi/abs/10.1145/2766462.2767830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ntion.com/" TargetMode="External"/><Relationship Id="rId7" Type="http://schemas.openxmlformats.org/officeDocument/2006/relationships/image" Target="../media/image24.jpeg"/><Relationship Id="rId2" Type="http://schemas.openxmlformats.org/officeDocument/2006/relationships/hyperlink" Target="https://www.csc2.ncsu.edu/faculty/healey/tweet_viz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hyperlink" Target="https://www.social-searcher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rJfJiR5ooX" TargetMode="External"/><Relationship Id="rId2" Type="http://schemas.openxmlformats.org/officeDocument/2006/relationships/hyperlink" Target="https://arxiv.org/pdf/1711.00331.pdf" TargetMode="Externa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Final Project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86F43-6953-4CB1-AC38-64C83CB0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81" y="1457960"/>
            <a:ext cx="6700838" cy="42864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C4665-E9A9-45F0-BFE8-EE06D54D8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9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3CF-5C06-4645-B61C-979617E3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447800"/>
            <a:ext cx="6534150" cy="42792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4BD26-401B-41CB-9EF2-32359BAD44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4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DABA2-7C59-4288-BFD5-4EAB9D34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70965"/>
            <a:ext cx="5461000" cy="54177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6B70A-C707-46EE-BCE3-D5FF99A35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3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9EFA-333E-47DB-B443-FBC96824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318593"/>
            <a:ext cx="6115050" cy="4686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A4C7-9632-43CA-825C-8B6B8B51C3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59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F256F-2FBE-40F1-ABB5-40B3721D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03" y="1066800"/>
            <a:ext cx="7216784" cy="5036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9F6AC-304E-4902-BE8C-84ABE4E698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6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EB61-22D2-4044-A928-E02F82D3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7"/>
          <a:stretch/>
        </p:blipFill>
        <p:spPr>
          <a:xfrm>
            <a:off x="1143000" y="1066800"/>
            <a:ext cx="7277100" cy="50090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5E369-F21A-4CB4-8DB0-F565FC6FBB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6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 there value in the extracted emojis and hashtags?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Method:</a:t>
            </a:r>
          </a:p>
          <a:p>
            <a:pPr lvl="2"/>
            <a:r>
              <a:rPr lang="en-US" dirty="0"/>
              <a:t>Plot frequency by sentiment class (positive, neutral, negative)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If there is a clear difference – emojis &amp; hashtags are differentiators -&gt; add context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CE46-BF80-4BEE-BD85-A427BC4F32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5D51B-E3DB-4FDE-ABF0-4AB5A18B6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" b="5420"/>
          <a:stretch/>
        </p:blipFill>
        <p:spPr>
          <a:xfrm>
            <a:off x="336247" y="59804"/>
            <a:ext cx="8780652" cy="33120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82A0A2-B1DB-4805-9BCF-7552B6DB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4" y="3446439"/>
            <a:ext cx="8738043" cy="331200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A1A05-2F63-4E26-94DA-9F2728976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78295" y="6544851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74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D03D8-FB94-4580-B99A-C69D41D8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113"/>
            <a:ext cx="6929410" cy="3420000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0A923-D0CD-4200-9163-EA2FDCD3BF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EC4FF-74F1-4C31-8B1C-01ED9F43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3" y="3438000"/>
            <a:ext cx="6741975" cy="3420000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04BAB2-1695-47F1-8BD5-391AC5F2E5AD}"/>
              </a:ext>
            </a:extLst>
          </p:cNvPr>
          <p:cNvSpPr/>
          <p:nvPr/>
        </p:nvSpPr>
        <p:spPr>
          <a:xfrm>
            <a:off x="7572438" y="5136471"/>
            <a:ext cx="1495362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1327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Issues with our emoji, emoticon and hashtag extraction</a:t>
            </a:r>
          </a:p>
          <a:p>
            <a:pPr lvl="1"/>
            <a:endParaRPr lang="en-US" b="1" dirty="0"/>
          </a:p>
          <a:p>
            <a:pPr lvl="2"/>
            <a:r>
              <a:rPr lang="en-US" dirty="0"/>
              <a:t>Extraction process confuses non-emoticon string of characters for an emoticon</a:t>
            </a:r>
          </a:p>
          <a:p>
            <a:pPr lvl="3"/>
            <a:r>
              <a:rPr lang="en-US" dirty="0"/>
              <a:t>E.g. time of day, airport codes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Hashtags could be cleaned further</a:t>
            </a:r>
          </a:p>
          <a:p>
            <a:pPr lvl="3"/>
            <a:r>
              <a:rPr lang="en-US" dirty="0"/>
              <a:t>Reduce to lowercase, remove stop words, lemmatize</a:t>
            </a:r>
          </a:p>
          <a:p>
            <a:pPr lvl="3"/>
            <a:r>
              <a:rPr lang="en-US" dirty="0"/>
              <a:t>Challenging as hashtags are not pure English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96154-B2E6-4B21-8DFB-C73519F26F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0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b="1" dirty="0"/>
              <a:t>Dataset from Twitter</a:t>
            </a:r>
          </a:p>
          <a:p>
            <a:pPr lvl="2"/>
            <a:r>
              <a:rPr lang="en-CA" dirty="0"/>
              <a:t>14,640</a:t>
            </a:r>
            <a:r>
              <a:rPr lang="en-US" dirty="0"/>
              <a:t> thousand tweets</a:t>
            </a:r>
          </a:p>
          <a:p>
            <a:pPr lvl="2"/>
            <a:r>
              <a:rPr lang="en-US" dirty="0"/>
              <a:t>15 Features</a:t>
            </a:r>
          </a:p>
          <a:p>
            <a:pPr lvl="2"/>
            <a:r>
              <a:rPr lang="en-US" dirty="0"/>
              <a:t>6 US Airlines</a:t>
            </a:r>
          </a:p>
          <a:p>
            <a:pPr lvl="2"/>
            <a:r>
              <a:rPr lang="en-US" dirty="0"/>
              <a:t>Positive | Neutral | Negative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Aligns with a business problem</a:t>
            </a:r>
          </a:p>
          <a:p>
            <a:pPr lvl="2"/>
            <a:r>
              <a:rPr lang="en-US" dirty="0"/>
              <a:t>How to stop negative tweet trends before they go out of control?</a:t>
            </a:r>
          </a:p>
          <a:p>
            <a:pPr lvl="2"/>
            <a:r>
              <a:rPr lang="en-US" dirty="0"/>
              <a:t>Identify the early tweets accurately -&gt; Sentiment Analysis!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Presents an interesting ML/Data challenge</a:t>
            </a:r>
          </a:p>
          <a:p>
            <a:pPr lvl="2"/>
            <a:r>
              <a:rPr lang="en-US" dirty="0"/>
              <a:t>Data is messy (Twitter character limit, slang, emojis, @ and #)</a:t>
            </a:r>
            <a:endParaRPr lang="en-CA" dirty="0"/>
          </a:p>
        </p:txBody>
      </p:sp>
      <p:pic>
        <p:nvPicPr>
          <p:cNvPr id="2050" name="Picture 2" descr="How Can I Upgrade to Business Class in American Airlines?">
            <a:extLst>
              <a:ext uri="{FF2B5EF4-FFF2-40B4-BE49-F238E27FC236}">
                <a16:creationId xmlns:a16="http://schemas.microsoft.com/office/drawing/2014/main" id="{0AD0A755-6A5A-48DE-8799-4E49A16F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83" y="1447800"/>
            <a:ext cx="3918857" cy="18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9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05806"/>
            <a:ext cx="8382000" cy="4637793"/>
          </a:xfrm>
        </p:spPr>
        <p:txBody>
          <a:bodyPr>
            <a:normAutofit/>
          </a:bodyPr>
          <a:lstStyle/>
          <a:p>
            <a:pPr lvl="1"/>
            <a:r>
              <a:rPr lang="en-CA" b="1" dirty="0"/>
              <a:t>Bag of Words</a:t>
            </a:r>
          </a:p>
          <a:p>
            <a:pPr lvl="1"/>
            <a:endParaRPr lang="en-CA" b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sz="1400" dirty="0"/>
          </a:p>
          <a:p>
            <a:pPr lvl="2"/>
            <a:endParaRPr lang="en-US" sz="1800" dirty="0"/>
          </a:p>
          <a:p>
            <a:pPr lvl="1"/>
            <a:r>
              <a:rPr lang="en-US" b="1" dirty="0"/>
              <a:t>Bag of N-Grams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B7BCA-7B5B-4D7C-851A-1462E0B61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12" y="3094710"/>
            <a:ext cx="2533894" cy="15534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4E85F-7BB9-4D3F-A3D0-2BB3876A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86" y="1798320"/>
            <a:ext cx="5760000" cy="212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186C-F5F2-43D8-A5FF-10C05FB0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86" y="4626349"/>
            <a:ext cx="5760000" cy="19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4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TF-IDF</a:t>
            </a:r>
          </a:p>
          <a:p>
            <a:pPr lvl="2"/>
            <a:endParaRPr lang="en-US" sz="16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b="1" dirty="0"/>
              <a:t>Cosine Similarity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5EFB6-2A37-4061-AB6E-132E2098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0" y="2057400"/>
            <a:ext cx="5400000" cy="1991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7C888-48EC-455F-B34E-C201F1B0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0" y="4626713"/>
            <a:ext cx="5400000" cy="17410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1D426C-209D-4053-9B18-9BDD4E443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8" y="1674430"/>
            <a:ext cx="2255520" cy="141411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98ABB4-04E0-46E3-B19B-06D6FEC81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90" y="3981755"/>
            <a:ext cx="2255510" cy="18217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E4E9F5-8319-43FC-BB82-661104B368BD}"/>
              </a:ext>
            </a:extLst>
          </p:cNvPr>
          <p:cNvCxnSpPr/>
          <p:nvPr/>
        </p:nvCxnSpPr>
        <p:spPr>
          <a:xfrm>
            <a:off x="6791960" y="3591560"/>
            <a:ext cx="1569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99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Word2Vec</a:t>
            </a:r>
          </a:p>
          <a:p>
            <a:pPr lvl="2"/>
            <a:r>
              <a:rPr lang="en-US" dirty="0"/>
              <a:t>A form of word embedding</a:t>
            </a:r>
          </a:p>
          <a:p>
            <a:pPr lvl="2"/>
            <a:r>
              <a:rPr lang="en-CA" dirty="0"/>
              <a:t>Represent individual words in a way that </a:t>
            </a:r>
          </a:p>
          <a:p>
            <a:pPr marL="914400" lvl="2" indent="0">
              <a:buNone/>
            </a:pPr>
            <a:r>
              <a:rPr lang="en-CA" dirty="0"/>
              <a:t>    similar words are represented in similar</a:t>
            </a:r>
          </a:p>
          <a:p>
            <a:pPr marL="914400" lvl="2" indent="0">
              <a:buNone/>
            </a:pPr>
            <a:r>
              <a:rPr lang="en-CA" dirty="0"/>
              <a:t>    ways</a:t>
            </a:r>
          </a:p>
          <a:p>
            <a:pPr lvl="2"/>
            <a:r>
              <a:rPr lang="en-CA" dirty="0"/>
              <a:t>Generates numerical vectors</a:t>
            </a:r>
          </a:p>
          <a:p>
            <a:pPr lvl="2"/>
            <a:endParaRPr lang="en-CA" dirty="0"/>
          </a:p>
          <a:p>
            <a:pPr lvl="1"/>
            <a:r>
              <a:rPr lang="en-US" b="1" dirty="0"/>
              <a:t>CBOW vs Skip-gram</a:t>
            </a:r>
          </a:p>
          <a:p>
            <a:pPr lvl="2"/>
            <a:r>
              <a:rPr lang="en-US" dirty="0"/>
              <a:t>Frequency/speed/accuracy trade-offs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91ED548-FF2D-4932-8AE3-215D339F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726417"/>
            <a:ext cx="4343400" cy="18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B6120D-137A-49F2-8256-99A16F1FE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r="22757"/>
          <a:stretch/>
        </p:blipFill>
        <p:spPr bwMode="auto">
          <a:xfrm>
            <a:off x="6333803" y="1905000"/>
            <a:ext cx="253587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 -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b="1" dirty="0" err="1"/>
              <a:t>Tensorflow</a:t>
            </a:r>
            <a:r>
              <a:rPr lang="en-US" b="1" dirty="0"/>
              <a:t> / </a:t>
            </a:r>
            <a:r>
              <a:rPr lang="en-US" b="1" dirty="0" err="1"/>
              <a:t>Keras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Manual process</a:t>
            </a:r>
          </a:p>
          <a:p>
            <a:pPr lvl="2"/>
            <a:r>
              <a:rPr lang="en-US" dirty="0"/>
              <a:t>Slow even when GPU accelerated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 err="1"/>
              <a:t>Gensim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Very fast</a:t>
            </a:r>
          </a:p>
          <a:p>
            <a:pPr lvl="2"/>
            <a:r>
              <a:rPr lang="en-US" dirty="0"/>
              <a:t>Possibly less fine-grained control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/>
              <a:t>Google Pre-Trained</a:t>
            </a:r>
          </a:p>
          <a:p>
            <a:pPr lvl="2"/>
            <a:r>
              <a:rPr lang="en-US" dirty="0"/>
              <a:t>Fastest</a:t>
            </a:r>
          </a:p>
          <a:p>
            <a:pPr lvl="2"/>
            <a:r>
              <a:rPr lang="en-US" dirty="0"/>
              <a:t>Advantage of training on existing corpus</a:t>
            </a:r>
          </a:p>
          <a:p>
            <a:pPr lvl="2"/>
            <a:r>
              <a:rPr lang="en-US" dirty="0"/>
              <a:t>Cannot custom train to our dataset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076" name="Picture 4" descr="GitHub - tensorflow/tensorflow: An Open Source Machine Learning ...">
            <a:extLst>
              <a:ext uri="{FF2B5EF4-FFF2-40B4-BE49-F238E27FC236}">
                <a16:creationId xmlns:a16="http://schemas.microsoft.com/office/drawing/2014/main" id="{8EAFE64B-138E-42BA-BA89-DF9FA96BF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20371" r="18334" b="17408"/>
          <a:stretch/>
        </p:blipFill>
        <p:spPr bwMode="auto">
          <a:xfrm>
            <a:off x="6477000" y="1389380"/>
            <a:ext cx="2209800" cy="12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6E3028F8-9391-4916-9D62-D8203ED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58970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Code">
            <a:extLst>
              <a:ext uri="{FF2B5EF4-FFF2-40B4-BE49-F238E27FC236}">
                <a16:creationId xmlns:a16="http://schemas.microsoft.com/office/drawing/2014/main" id="{287FB2DA-7F32-42B7-B67B-F1DA4278C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10155"/>
          <a:stretch/>
        </p:blipFill>
        <p:spPr bwMode="auto">
          <a:xfrm>
            <a:off x="6858000" y="4325085"/>
            <a:ext cx="1625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6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</a:t>
            </a:r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r>
              <a:rPr lang="en-US" b="1" dirty="0"/>
              <a:t> Word Embedding</a:t>
            </a:r>
          </a:p>
          <a:p>
            <a:pPr lvl="2"/>
            <a:r>
              <a:rPr lang="en-CA" dirty="0"/>
              <a:t>Global Vectors for Word Representation</a:t>
            </a:r>
          </a:p>
          <a:p>
            <a:pPr lvl="2"/>
            <a:r>
              <a:rPr lang="en-US" dirty="0"/>
              <a:t>An alternate model</a:t>
            </a:r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4DD71D-8A03-4CDA-A9C5-12F45A07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3716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90879-B669-4FAD-AD6E-7DE4B8BB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276600"/>
            <a:ext cx="8001000" cy="27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– Logistic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 Word Embeddings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Google Word2Vec Pre-Trained Word Embeddings</a:t>
            </a:r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3F0AC-D58E-4623-926B-728242AA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05025"/>
            <a:ext cx="4610100" cy="1666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E96B2-CEF1-4558-8374-67D69FF8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56785"/>
            <a:ext cx="4610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44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61D8A-833F-422D-9DF5-AEA0DC5E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5562600" cy="5867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3318D-1CD4-4099-AA62-2D7346B9CD0D}"/>
              </a:ext>
            </a:extLst>
          </p:cNvPr>
          <p:cNvSpPr txBox="1"/>
          <p:nvPr/>
        </p:nvSpPr>
        <p:spPr>
          <a:xfrm>
            <a:off x="6629400" y="2886670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/>
              <a:t>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2548632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E43B6-AC45-42F8-B09B-21C9E67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00"/>
          <a:stretch/>
        </p:blipFill>
        <p:spPr>
          <a:xfrm>
            <a:off x="742848" y="758176"/>
            <a:ext cx="6298032" cy="5967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913A77-D2A1-4278-AAE3-D9DFD49DC7E3}"/>
              </a:ext>
            </a:extLst>
          </p:cNvPr>
          <p:cNvSpPr txBox="1"/>
          <p:nvPr/>
        </p:nvSpPr>
        <p:spPr>
          <a:xfrm>
            <a:off x="6950794" y="2505670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 err="1"/>
              <a:t>Gensim</a:t>
            </a:r>
            <a:r>
              <a:rPr lang="en-CA" b="1" dirty="0"/>
              <a:t> word2vec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7376D6-2FA4-4494-992D-4D95A6CC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374247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7D991-6D4B-435D-96C7-E4B7E38A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0" y="-92696"/>
            <a:ext cx="693499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1DB0B-E68A-4DDE-8D65-F2E4E5D2E3F8}"/>
              </a:ext>
            </a:extLst>
          </p:cNvPr>
          <p:cNvSpPr txBox="1"/>
          <p:nvPr/>
        </p:nvSpPr>
        <p:spPr>
          <a:xfrm>
            <a:off x="7315200" y="2131874"/>
            <a:ext cx="1762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Principal</a:t>
            </a:r>
          </a:p>
          <a:p>
            <a:pPr algn="ctr"/>
            <a:r>
              <a:rPr lang="en-CA" b="1" dirty="0"/>
              <a:t>Component </a:t>
            </a:r>
          </a:p>
          <a:p>
            <a:pPr algn="ctr"/>
            <a:r>
              <a:rPr lang="en-CA" b="1" dirty="0"/>
              <a:t>Analysis</a:t>
            </a:r>
            <a:endParaRPr lang="en-CA" dirty="0"/>
          </a:p>
          <a:p>
            <a:pPr algn="ctr"/>
            <a:endParaRPr lang="en-CA" b="1" dirty="0"/>
          </a:p>
          <a:p>
            <a:pPr algn="ctr"/>
            <a:r>
              <a:rPr lang="en-CA" dirty="0"/>
              <a:t>(Dimensionality</a:t>
            </a:r>
          </a:p>
          <a:p>
            <a:pPr algn="ctr"/>
            <a:r>
              <a:rPr lang="en-CA" dirty="0"/>
              <a:t>Reduction)</a:t>
            </a:r>
          </a:p>
        </p:txBody>
      </p:sp>
    </p:spTree>
    <p:extLst>
      <p:ext uri="{BB962C8B-B14F-4D97-AF65-F5344CB8AC3E}">
        <p14:creationId xmlns:p14="http://schemas.microsoft.com/office/powerpoint/2010/main" val="33333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B1FD-154E-4FF3-B9F0-D937C6A2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1613F-FE84-41E6-84F9-3B5831E83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359654"/>
            <a:ext cx="8382000" cy="533400"/>
          </a:xfrm>
        </p:spPr>
        <p:txBody>
          <a:bodyPr/>
          <a:lstStyle/>
          <a:p>
            <a:r>
              <a:rPr lang="en-CA" dirty="0"/>
              <a:t>Benchmark Results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745F-AA7C-4F07-8E17-994CC18F20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0F3E4-5B3A-4789-85A4-5302BE66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6"/>
          <a:stretch/>
        </p:blipFill>
        <p:spPr>
          <a:xfrm>
            <a:off x="457200" y="4893054"/>
            <a:ext cx="6400800" cy="143154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0FD12D1-1A78-4213-B8BA-83BB7D8533A6}"/>
              </a:ext>
            </a:extLst>
          </p:cNvPr>
          <p:cNvSpPr txBox="1">
            <a:spLocks/>
          </p:cNvSpPr>
          <p:nvPr/>
        </p:nvSpPr>
        <p:spPr>
          <a:xfrm>
            <a:off x="457200" y="1485900"/>
            <a:ext cx="8382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Top 10 Features Ranked</a:t>
            </a:r>
          </a:p>
          <a:p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0B9F5-CFE2-4242-A6DE-7B9446C08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19300"/>
            <a:ext cx="3661354" cy="2340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BD0019-FD3C-425C-830F-C34D8E5FC0CC}"/>
              </a:ext>
            </a:extLst>
          </p:cNvPr>
          <p:cNvSpPr txBox="1"/>
          <p:nvPr/>
        </p:nvSpPr>
        <p:spPr>
          <a:xfrm>
            <a:off x="6436148" y="287053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b="1" dirty="0"/>
              <a:t>Recursive </a:t>
            </a:r>
          </a:p>
          <a:p>
            <a:pPr algn="ctr"/>
            <a:r>
              <a:rPr lang="en-CA" sz="2000" b="1" dirty="0"/>
              <a:t>Feature </a:t>
            </a:r>
          </a:p>
          <a:p>
            <a:pPr algn="ctr"/>
            <a:r>
              <a:rPr lang="en-CA" sz="2000" b="1" dirty="0"/>
              <a:t>Elimination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52682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0EFA-2C90-4522-BE51-4F435883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Existing Work - Academia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6F3-A609-4BBA-AC6B-B462EC775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4724400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“Sentiment Analysis of Twitter Feeds” - </a:t>
            </a:r>
            <a:r>
              <a:rPr lang="en-CA" i="1" dirty="0"/>
              <a:t>Yogesh Garg, </a:t>
            </a:r>
            <a:r>
              <a:rPr lang="en-CA" i="1" dirty="0" err="1"/>
              <a:t>Niladri</a:t>
            </a:r>
            <a:r>
              <a:rPr lang="en-CA" i="1" dirty="0"/>
              <a:t> Chatterjee</a:t>
            </a:r>
            <a:endParaRPr lang="en-CA" dirty="0"/>
          </a:p>
          <a:p>
            <a:pPr lvl="1"/>
            <a:r>
              <a:rPr lang="en-CA" sz="2000" dirty="0">
                <a:hlinkClick r:id="rId3"/>
              </a:rPr>
              <a:t>https://link.springer.com/chapter/10.1007/978-3-319-13820-6_3</a:t>
            </a:r>
            <a:endParaRPr lang="en-CA" sz="2000" dirty="0"/>
          </a:p>
          <a:p>
            <a:pPr lvl="1"/>
            <a:r>
              <a:rPr lang="en-CA" sz="2000" dirty="0"/>
              <a:t>Similar angle for Tweet Sentiment classification -&gt; intended for use in business context</a:t>
            </a:r>
          </a:p>
          <a:p>
            <a:pPr lvl="1"/>
            <a:r>
              <a:rPr lang="en-CA" sz="2000" dirty="0"/>
              <a:t>Similar problems in parsing slang/unique features</a:t>
            </a:r>
          </a:p>
          <a:p>
            <a:pPr lvl="1"/>
            <a:endParaRPr lang="en-CA" sz="2000" dirty="0"/>
          </a:p>
          <a:p>
            <a:r>
              <a:rPr lang="en-CA" sz="2200" dirty="0"/>
              <a:t>“Twitter Sentiment Analysis with Deep Convolutional Neural Networks” - </a:t>
            </a:r>
            <a:r>
              <a:rPr lang="en-CA" sz="2200" i="1" dirty="0" err="1"/>
              <a:t>Aliaksei</a:t>
            </a:r>
            <a:r>
              <a:rPr lang="en-CA" sz="2200" i="1" dirty="0"/>
              <a:t> </a:t>
            </a:r>
            <a:r>
              <a:rPr lang="en-CA" sz="2200" i="1" dirty="0" err="1"/>
              <a:t>Severyn</a:t>
            </a:r>
            <a:r>
              <a:rPr lang="en-CA" sz="2200" i="1" dirty="0"/>
              <a:t>, Alessandro </a:t>
            </a:r>
            <a:r>
              <a:rPr lang="en-CA" sz="2200" i="1" dirty="0" err="1"/>
              <a:t>Moschitti</a:t>
            </a:r>
            <a:endParaRPr lang="en-CA" sz="2200" i="1" dirty="0"/>
          </a:p>
          <a:p>
            <a:pPr lvl="1"/>
            <a:r>
              <a:rPr lang="en-CA" sz="2000" dirty="0">
                <a:hlinkClick r:id="rId4"/>
              </a:rPr>
              <a:t>https://dl.acm.org/doi/abs/10.1145/2766462.2767830</a:t>
            </a:r>
            <a:endParaRPr lang="en-CA" sz="2000" dirty="0"/>
          </a:p>
          <a:p>
            <a:pPr lvl="1"/>
            <a:r>
              <a:rPr lang="en-CA" sz="2000" dirty="0"/>
              <a:t>Different approach than us – using Deep Learning rather than traditional methods</a:t>
            </a:r>
          </a:p>
          <a:p>
            <a:pPr lvl="1"/>
            <a:endParaRPr lang="en-CA" sz="2000" dirty="0"/>
          </a:p>
          <a:p>
            <a:r>
              <a:rPr lang="en-CA" sz="2200" dirty="0"/>
              <a:t>“Emoticon Smoothed Language Models for Twitter Sentiment Analysis” - </a:t>
            </a:r>
            <a:r>
              <a:rPr lang="fi-FI" sz="2200" i="1" dirty="0"/>
              <a:t>Kun-Lin Liu, Wu-Jun Li, Minyi Guo</a:t>
            </a:r>
            <a:endParaRPr lang="en-CA" sz="2200" i="1" dirty="0"/>
          </a:p>
          <a:p>
            <a:pPr lvl="1"/>
            <a:r>
              <a:rPr lang="en-CA" sz="2000" dirty="0">
                <a:hlinkClick r:id="rId5"/>
              </a:rPr>
              <a:t>https://www.aaai.org/ocs/index.php/AAAI/AAAI12/paper/viewPaper/5083</a:t>
            </a:r>
            <a:endParaRPr lang="en-CA" sz="2000" dirty="0"/>
          </a:p>
          <a:p>
            <a:pPr lvl="1"/>
            <a:r>
              <a:rPr lang="en-CA" sz="2000" dirty="0"/>
              <a:t>Unique approach - trains language model on manually labelled tweets - uses emoticon and hashtag data for smoothing</a:t>
            </a:r>
          </a:p>
          <a:p>
            <a:endParaRPr lang="en-CA" sz="2200" dirty="0"/>
          </a:p>
          <a:p>
            <a:pPr lvl="1"/>
            <a:endParaRPr lang="en-CA" i="1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0E3D-7B3A-40D3-821D-7D2A4C95D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icture containing dark, computer, light, table&#10;&#10;Description automatically generated">
            <a:extLst>
              <a:ext uri="{FF2B5EF4-FFF2-40B4-BE49-F238E27FC236}">
                <a16:creationId xmlns:a16="http://schemas.microsoft.com/office/drawing/2014/main" id="{18303483-0187-41BE-9DCC-E0C812F5C6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"/>
            <a:ext cx="1905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87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F4787-CC2A-4735-8B53-7A966247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1719626"/>
            <a:ext cx="7767320" cy="43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Google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AA239-5669-4D84-A6C7-403B6562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2"/>
          <a:stretch/>
        </p:blipFill>
        <p:spPr>
          <a:xfrm>
            <a:off x="832130" y="1763118"/>
            <a:ext cx="7849590" cy="42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70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All 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BA825-B316-473A-B937-FEE04AA5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145566"/>
            <a:ext cx="8804090" cy="37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3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250 item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2CE82-AE88-4A3B-ADD7-B4AA0ADA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2057400"/>
            <a:ext cx="830100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Combined Feature Engineered Dataset</a:t>
            </a:r>
          </a:p>
          <a:p>
            <a:pPr lvl="2"/>
            <a:r>
              <a:rPr lang="en-US" dirty="0"/>
              <a:t>Data is fully numerical now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1"/>
            <a:r>
              <a:rPr lang="en-US" b="1" dirty="0"/>
              <a:t>Engineered Features</a:t>
            </a:r>
          </a:p>
          <a:p>
            <a:pPr lvl="2"/>
            <a:r>
              <a:rPr lang="en-US" dirty="0"/>
              <a:t>E.g. Emojis/Emoticons</a:t>
            </a:r>
          </a:p>
          <a:p>
            <a:pPr lvl="2"/>
            <a:r>
              <a:rPr lang="en-US" dirty="0"/>
              <a:t>Hashtags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GloVe</a:t>
            </a:r>
            <a:r>
              <a:rPr lang="en-US" b="1" dirty="0"/>
              <a:t> Word Embeddings</a:t>
            </a:r>
          </a:p>
          <a:p>
            <a:pPr lvl="2"/>
            <a:r>
              <a:rPr lang="en-US" dirty="0"/>
              <a:t>(300 dimension)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Binary response variable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098" name="Picture 2" descr="Numerical Data Clipart">
            <a:extLst>
              <a:ext uri="{FF2B5EF4-FFF2-40B4-BE49-F238E27FC236}">
                <a16:creationId xmlns:a16="http://schemas.microsoft.com/office/drawing/2014/main" id="{CEC3A9FB-5ED7-402F-8E44-5A21DC6C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90800"/>
            <a:ext cx="3581400" cy="238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64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3E50-22AD-40C9-9725-5406A3F2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Benchmarking –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76C9-0DE9-44A7-A569-9093BA814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/>
              <a:t>Supervised Models (Classification)</a:t>
            </a:r>
          </a:p>
          <a:p>
            <a:endParaRPr lang="en-CA" dirty="0"/>
          </a:p>
          <a:p>
            <a:pPr lvl="1"/>
            <a:r>
              <a:rPr lang="en-CA" dirty="0"/>
              <a:t>K Nearest Neighbors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Decision Tree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Support Vector Classifier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Gaussian Naïve Bayes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F404E-E6F7-46C8-BF30-B95A667B5A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050" name="Picture 2" descr="Free Supervisor Cliparts, Download Free Clip Art, Free Clip Art on ...">
            <a:extLst>
              <a:ext uri="{FF2B5EF4-FFF2-40B4-BE49-F238E27FC236}">
                <a16:creationId xmlns:a16="http://schemas.microsoft.com/office/drawing/2014/main" id="{5AE355C4-8F6C-4AB1-A1DC-1A6B0561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2134213"/>
            <a:ext cx="2505023" cy="23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297CBAE-362D-4347-B274-F8CA3F006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17241"/>
            <a:ext cx="2509520" cy="25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8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649-73F5-4E62-9784-7D78CB58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- Execution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32DA2-F5AE-4E84-9B2B-FAA5CF58B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4343400"/>
          </a:xfrm>
        </p:spPr>
        <p:txBody>
          <a:bodyPr/>
          <a:lstStyle/>
          <a:p>
            <a:r>
              <a:rPr lang="en-CA" b="1" dirty="0"/>
              <a:t>Stratified K-fold Cross Validation</a:t>
            </a:r>
          </a:p>
          <a:p>
            <a:pPr lvl="1"/>
            <a:r>
              <a:rPr lang="en-CA" dirty="0"/>
              <a:t>Using </a:t>
            </a:r>
            <a:r>
              <a:rPr lang="en-CA" dirty="0" err="1"/>
              <a:t>sklearn</a:t>
            </a:r>
            <a:endParaRPr lang="en-CA" dirty="0"/>
          </a:p>
          <a:p>
            <a:pPr lvl="1"/>
            <a:r>
              <a:rPr lang="en-CA" dirty="0"/>
              <a:t>Various Scorers:</a:t>
            </a:r>
          </a:p>
          <a:p>
            <a:pPr lvl="2"/>
            <a:r>
              <a:rPr lang="en-CA" dirty="0"/>
              <a:t>Fit time, Score time, Bal. Accuracy, F1 score, F2 score, Precision, Recall, ROC-AUC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0CD6C-69BD-4549-BB2F-3A8FD6F0C1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074" name="Picture 2" descr="Cross-validation (statistics) - Wikipedia">
            <a:extLst>
              <a:ext uri="{FF2B5EF4-FFF2-40B4-BE49-F238E27FC236}">
                <a16:creationId xmlns:a16="http://schemas.microsoft.com/office/drawing/2014/main" id="{1F3CEB61-7F1E-4A46-A8F2-0F4D982C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60657"/>
            <a:ext cx="6096000" cy="30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98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F2 Score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6EC2A5-1D56-47D2-B494-05E967D1E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17599"/>
            <a:ext cx="85140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56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Precision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A3D62-0B23-4A3E-8D95-5A27F19CB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59" y="1117599"/>
            <a:ext cx="848916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Recall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681A1-793D-4011-A365-E8CEB10DF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50" y="1117599"/>
            <a:ext cx="84003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5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0EFA-2C90-4522-BE51-4F435883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Existing Work -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6F3-A609-4BBA-AC6B-B462EC775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495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2000" b="1" dirty="0"/>
              <a:t>Existing Software Products providing Twitter Sentiment Analysis:</a:t>
            </a:r>
          </a:p>
          <a:p>
            <a:pPr lvl="1"/>
            <a:endParaRPr lang="en-CA" sz="1800" dirty="0"/>
          </a:p>
          <a:p>
            <a:r>
              <a:rPr lang="en-CA" sz="2000" dirty="0"/>
              <a:t>NCSU Tweet Sentiment Visualization App Software</a:t>
            </a:r>
          </a:p>
          <a:p>
            <a:pPr lvl="1"/>
            <a:r>
              <a:rPr lang="en-CA" sz="1800" dirty="0">
                <a:hlinkClick r:id="rId2"/>
              </a:rPr>
              <a:t>https://www.csc2.ncsu.edu/faculty/healey/tweet_viz</a:t>
            </a:r>
            <a:endParaRPr lang="en-CA" sz="18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Mention</a:t>
            </a:r>
          </a:p>
          <a:p>
            <a:pPr lvl="1"/>
            <a:r>
              <a:rPr lang="en-CA" sz="1800" dirty="0">
                <a:hlinkClick r:id="rId3"/>
              </a:rPr>
              <a:t>https://mention.com</a:t>
            </a:r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r>
              <a:rPr lang="en-CA" sz="2000" dirty="0"/>
              <a:t>Social Searcher</a:t>
            </a:r>
          </a:p>
          <a:p>
            <a:pPr lvl="1"/>
            <a:r>
              <a:rPr lang="en-CA" sz="1800" dirty="0">
                <a:hlinkClick r:id="rId4"/>
              </a:rPr>
              <a:t>https://www.social-searcher.com/</a:t>
            </a:r>
            <a:endParaRPr lang="en-CA" sz="18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Many others available – some integrated into CRMs/other marketing software</a:t>
            </a:r>
          </a:p>
          <a:p>
            <a:endParaRPr lang="en-CA" sz="2200" dirty="0"/>
          </a:p>
          <a:p>
            <a:pPr lvl="1"/>
            <a:endParaRPr lang="en-CA" i="1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0E3D-7B3A-40D3-821D-7D2A4C95D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A picture containing indoor, accessory, monitor, sitting&#10;&#10;Description automatically generated">
            <a:extLst>
              <a:ext uri="{FF2B5EF4-FFF2-40B4-BE49-F238E27FC236}">
                <a16:creationId xmlns:a16="http://schemas.microsoft.com/office/drawing/2014/main" id="{9357B877-B521-4892-97BC-292026B595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"/>
            <a:ext cx="1371600" cy="1036320"/>
          </a:xfrm>
          <a:prstGeom prst="rect">
            <a:avLst/>
          </a:prstGeom>
        </p:spPr>
      </p:pic>
      <p:pic>
        <p:nvPicPr>
          <p:cNvPr id="2050" name="Picture 2" descr="Mention-logo - Learnit Anytime">
            <a:extLst>
              <a:ext uri="{FF2B5EF4-FFF2-40B4-BE49-F238E27FC236}">
                <a16:creationId xmlns:a16="http://schemas.microsoft.com/office/drawing/2014/main" id="{671B2AA1-6F42-4AE1-8D17-0F499AF9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449195"/>
            <a:ext cx="1199761" cy="97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cial Searcher (@social_searcher) | Twitter">
            <a:extLst>
              <a:ext uri="{FF2B5EF4-FFF2-40B4-BE49-F238E27FC236}">
                <a16:creationId xmlns:a16="http://schemas.microsoft.com/office/drawing/2014/main" id="{5552EA16-BE9C-4C17-A43C-B8A6AE5F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68420"/>
            <a:ext cx="1039495" cy="10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511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ROC-AUC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F95FA-A17E-498A-BC57-96034D1DF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564" y="1117599"/>
            <a:ext cx="844935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4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Fit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BB2AB-AC71-460B-A412-7E3FE7C9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20" y="1117599"/>
            <a:ext cx="8366839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8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D23E-B8FF-4040-B3CB-8BABA8CB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B713-C170-4759-8C64-2112A822A7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Grid Search</a:t>
            </a:r>
            <a:endParaRPr lang="en-CA" dirty="0"/>
          </a:p>
          <a:p>
            <a:pPr lvl="1"/>
            <a:r>
              <a:rPr lang="en-CA" b="1" dirty="0"/>
              <a:t> </a:t>
            </a:r>
            <a:r>
              <a:rPr lang="en-CA" dirty="0"/>
              <a:t>Exhaustive test of parameters from a specified list</a:t>
            </a:r>
          </a:p>
          <a:p>
            <a:pPr lvl="1"/>
            <a:r>
              <a:rPr lang="en-CA" dirty="0"/>
              <a:t>Time consuming, but certain to provide the best set of parameters</a:t>
            </a:r>
          </a:p>
          <a:p>
            <a:pPr lvl="1"/>
            <a:endParaRPr lang="en-CA" b="1" dirty="0"/>
          </a:p>
          <a:p>
            <a:r>
              <a:rPr lang="en-CA" b="1" dirty="0"/>
              <a:t>Random Search</a:t>
            </a:r>
          </a:p>
          <a:p>
            <a:pPr lvl="1"/>
            <a:r>
              <a:rPr lang="en-CA" dirty="0"/>
              <a:t>Random search of provide parameters</a:t>
            </a:r>
          </a:p>
          <a:p>
            <a:pPr lvl="1"/>
            <a:r>
              <a:rPr lang="en-CA" dirty="0"/>
              <a:t>Faster but could possibly miss some combinations of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E668-F647-4663-99F7-256B71AF8E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1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87" y="-27000"/>
            <a:ext cx="6973958" cy="345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2C948-9486-4D5A-96E5-5E315EFB6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000" y="3402000"/>
            <a:ext cx="6973200" cy="3451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24A17-1FFF-4FA6-A5A3-13DA4A1E7B55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020869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3C62D-F5BE-49D4-AF92-D9493B58DE50}"/>
              </a:ext>
            </a:extLst>
          </p:cNvPr>
          <p:cNvSpPr/>
          <p:nvPr/>
        </p:nvSpPr>
        <p:spPr>
          <a:xfrm>
            <a:off x="7300143" y="5029200"/>
            <a:ext cx="1767657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F0F08-05E5-41D0-B5F3-F9A7BACB2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9698" y="0"/>
            <a:ext cx="6924301" cy="3346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16A158-522D-4E6D-B77A-8AA2894B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6849" y="3429001"/>
            <a:ext cx="6917151" cy="3300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C92C3-BEC7-4E93-915A-DF9CB4BBE832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224301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3C62D-F5BE-49D4-AF92-D9493B58DE50}"/>
              </a:ext>
            </a:extLst>
          </p:cNvPr>
          <p:cNvSpPr/>
          <p:nvPr/>
        </p:nvSpPr>
        <p:spPr>
          <a:xfrm>
            <a:off x="7300143" y="5029200"/>
            <a:ext cx="1767657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9B4F1-CFEE-4E3A-A984-1076E2A75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7922" y="0"/>
            <a:ext cx="6950642" cy="3397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DEBD6-8503-44B7-B257-A7E25FF0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1945" y="3460058"/>
            <a:ext cx="7012055" cy="33979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CB33F-1CDF-41CE-AC64-14EA90FDF5EB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4035238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Ensemble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Boosting</a:t>
            </a:r>
          </a:p>
          <a:p>
            <a:pPr lvl="1"/>
            <a:r>
              <a:rPr lang="en-CA" dirty="0"/>
              <a:t>Gradient Boosting Machine</a:t>
            </a:r>
          </a:p>
          <a:p>
            <a:pPr lvl="1"/>
            <a:r>
              <a:rPr lang="en-CA" dirty="0"/>
              <a:t>Ada Boost</a:t>
            </a:r>
          </a:p>
          <a:p>
            <a:endParaRPr lang="en-CA" dirty="0"/>
          </a:p>
          <a:p>
            <a:r>
              <a:rPr lang="en-CA" b="1" dirty="0"/>
              <a:t>Bagging</a:t>
            </a:r>
          </a:p>
          <a:p>
            <a:pPr lvl="1"/>
            <a:r>
              <a:rPr lang="en-CA" dirty="0"/>
              <a:t>Random Forest</a:t>
            </a:r>
          </a:p>
          <a:p>
            <a:pPr lvl="1"/>
            <a:r>
              <a:rPr lang="en-CA" dirty="0"/>
              <a:t>Bagging Classifier</a:t>
            </a:r>
          </a:p>
          <a:p>
            <a:endParaRPr lang="en-CA" dirty="0"/>
          </a:p>
          <a:p>
            <a:r>
              <a:rPr lang="en-CA" b="1" dirty="0"/>
              <a:t>Stacking</a:t>
            </a:r>
          </a:p>
          <a:p>
            <a:pPr lvl="1"/>
            <a:r>
              <a:rPr lang="en-CA" dirty="0"/>
              <a:t>Stacking Classifier (sci-kit learn 0.22)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F9469E-7DA8-4258-8726-F8FF1A288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84" y="2514600"/>
            <a:ext cx="4217744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74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1AD7-FCB3-4CE1-B332-E70A8A6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BERT – Model Results vs. Best of 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3DEF-4160-471A-B11B-200D3C651B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423BCB-CCB8-4055-811E-A73453277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19200"/>
            <a:ext cx="8382000" cy="4724400"/>
          </a:xfrm>
        </p:spPr>
        <p:txBody>
          <a:bodyPr>
            <a:normAutofit/>
          </a:bodyPr>
          <a:lstStyle/>
          <a:p>
            <a:r>
              <a:rPr lang="en-CA" sz="2000" dirty="0"/>
              <a:t>BERT (</a:t>
            </a:r>
            <a:r>
              <a:rPr lang="en-CA" sz="2000" b="1" dirty="0" err="1"/>
              <a:t>B</a:t>
            </a:r>
            <a:r>
              <a:rPr lang="en-CA" sz="2000" dirty="0" err="1"/>
              <a:t>iDirectional</a:t>
            </a:r>
            <a:r>
              <a:rPr lang="en-CA" sz="2000" dirty="0"/>
              <a:t> </a:t>
            </a:r>
            <a:r>
              <a:rPr lang="en-CA" sz="2000" b="1" dirty="0"/>
              <a:t>E</a:t>
            </a:r>
            <a:r>
              <a:rPr lang="en-CA" sz="2000" dirty="0"/>
              <a:t>ncoder </a:t>
            </a:r>
            <a:r>
              <a:rPr lang="en-CA" sz="2000" b="1" dirty="0"/>
              <a:t>R</a:t>
            </a:r>
            <a:r>
              <a:rPr lang="en-CA" sz="2000" dirty="0"/>
              <a:t>epresentations for </a:t>
            </a:r>
            <a:r>
              <a:rPr lang="en-CA" sz="2000" b="1" dirty="0"/>
              <a:t>T</a:t>
            </a:r>
            <a:r>
              <a:rPr lang="en-CA" sz="2000" dirty="0"/>
              <a:t>ransformers)</a:t>
            </a:r>
          </a:p>
          <a:p>
            <a:r>
              <a:rPr lang="en-CA" sz="2000" dirty="0"/>
              <a:t>Used base uncased base BERT model </a:t>
            </a:r>
          </a:p>
          <a:p>
            <a:r>
              <a:rPr lang="en-CA" sz="2000" dirty="0"/>
              <a:t>Metrics were the best, but fit/score time was very poor</a:t>
            </a:r>
          </a:p>
          <a:p>
            <a:pPr lvl="1"/>
            <a:r>
              <a:rPr lang="en-CA" sz="1800" dirty="0"/>
              <a:t>Therefore, BERT was not chosen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DC9B2791-F02F-4D13-8773-4C96528F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4713"/>
              </p:ext>
            </p:extLst>
          </p:nvPr>
        </p:nvGraphicFramePr>
        <p:xfrm>
          <a:off x="584200" y="2895600"/>
          <a:ext cx="81280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6438155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8587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3952937"/>
                    </a:ext>
                  </a:extLst>
                </a:gridCol>
                <a:gridCol w="1889210">
                  <a:extLst>
                    <a:ext uri="{9D8B030D-6E8A-4147-A177-3AD203B41FA5}">
                      <a16:colId xmlns:a16="http://schemas.microsoft.com/office/drawing/2014/main" val="2919415499"/>
                    </a:ext>
                  </a:extLst>
                </a:gridCol>
                <a:gridCol w="1361990">
                  <a:extLst>
                    <a:ext uri="{9D8B030D-6E8A-4147-A177-3AD203B41FA5}">
                      <a16:colId xmlns:a16="http://schemas.microsoft.com/office/drawing/2014/main" val="4005496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i="1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GradientBoosting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20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i="0" dirty="0"/>
                        <a:t>Fit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~</a:t>
                      </a:r>
                      <a:r>
                        <a:rPr lang="en-CA" b="0" dirty="0"/>
                        <a:t>300s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21.86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8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Score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~60s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7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F2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4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17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217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ROC-AUC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1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825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1AD7-FCB3-4CE1-B332-E70A8A6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32C7-4F38-4291-B329-32549BF905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71600"/>
            <a:ext cx="8382000" cy="45720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Using scores/metrics to select model</a:t>
            </a:r>
            <a:endParaRPr lang="en-CA" dirty="0"/>
          </a:p>
          <a:p>
            <a:pPr lvl="1"/>
            <a:r>
              <a:rPr lang="en-CA" dirty="0"/>
              <a:t>F2 score</a:t>
            </a:r>
          </a:p>
          <a:p>
            <a:pPr lvl="1"/>
            <a:r>
              <a:rPr lang="en-CA" dirty="0"/>
              <a:t>Fit time (as this may need to be deployed)</a:t>
            </a:r>
          </a:p>
          <a:p>
            <a:pPr lvl="1"/>
            <a:r>
              <a:rPr lang="en-CA" dirty="0"/>
              <a:t>Learning Curve</a:t>
            </a:r>
          </a:p>
          <a:p>
            <a:pPr lvl="1"/>
            <a:r>
              <a:rPr lang="en-CA" dirty="0"/>
              <a:t>Precision-Recall Curve</a:t>
            </a:r>
          </a:p>
          <a:p>
            <a:pPr lvl="1"/>
            <a:endParaRPr lang="en-CA" dirty="0"/>
          </a:p>
          <a:p>
            <a:r>
              <a:rPr lang="en-CA" b="1" dirty="0"/>
              <a:t>Narrowed down list</a:t>
            </a:r>
            <a:endParaRPr lang="en-CA" dirty="0"/>
          </a:p>
          <a:p>
            <a:pPr lvl="1"/>
            <a:r>
              <a:rPr lang="en-CA" i="1" dirty="0"/>
              <a:t>Logistic Regression</a:t>
            </a:r>
          </a:p>
          <a:p>
            <a:pPr lvl="2"/>
            <a:r>
              <a:rPr lang="en-CA" dirty="0"/>
              <a:t>Good fit time, good metrics - </a:t>
            </a:r>
            <a:r>
              <a:rPr lang="en-CA" u="sng" dirty="0"/>
              <a:t>selected</a:t>
            </a:r>
            <a:endParaRPr lang="en-CA" dirty="0"/>
          </a:p>
          <a:p>
            <a:pPr lvl="1"/>
            <a:r>
              <a:rPr lang="en-CA" i="1" dirty="0"/>
              <a:t>Gradient Boosting Machine</a:t>
            </a:r>
          </a:p>
          <a:p>
            <a:pPr lvl="2"/>
            <a:r>
              <a:rPr lang="en-CA" dirty="0"/>
              <a:t>Fit time and parameters too complex - </a:t>
            </a:r>
            <a:r>
              <a:rPr lang="en-CA" u="sng" dirty="0"/>
              <a:t>rejected</a:t>
            </a:r>
            <a:endParaRPr lang="en-CA" dirty="0"/>
          </a:p>
          <a:p>
            <a:pPr lvl="1"/>
            <a:r>
              <a:rPr lang="en-CA" i="1" dirty="0"/>
              <a:t>Stacking</a:t>
            </a:r>
          </a:p>
          <a:p>
            <a:pPr lvl="2"/>
            <a:r>
              <a:rPr lang="en-CA" dirty="0"/>
              <a:t>Good combination of base learners, fit time acceptable - </a:t>
            </a:r>
            <a:r>
              <a:rPr lang="en-CA" u="sng" dirty="0"/>
              <a:t>selected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3DEF-4160-471A-B11B-200D3C651B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0"/>
            <a:ext cx="8382000" cy="1143000"/>
          </a:xfrm>
        </p:spPr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041" y="1222490"/>
            <a:ext cx="4387518" cy="214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F7918-8316-44E9-AD81-03DD66993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4106" y="1121349"/>
            <a:ext cx="4369894" cy="2140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DE919-DBFF-4979-B148-79E128E7D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3715950"/>
            <a:ext cx="6400800" cy="31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Loading/Cleaning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495800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US" b="1" dirty="0"/>
              <a:t>Loading Data</a:t>
            </a:r>
          </a:p>
          <a:p>
            <a:pPr lvl="2"/>
            <a:r>
              <a:rPr lang="en-US" dirty="0"/>
              <a:t>Available as CSV and SQL</a:t>
            </a:r>
          </a:p>
          <a:p>
            <a:pPr lvl="2"/>
            <a:r>
              <a:rPr lang="en-US" dirty="0"/>
              <a:t>UTF-8 encoding to preserve emojis </a:t>
            </a:r>
            <a:r>
              <a:rPr lang="en-CA" dirty="0"/>
              <a:t>👍 </a:t>
            </a:r>
            <a:endParaRPr lang="en-CA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Twitter data notoriously unclean</a:t>
            </a:r>
          </a:p>
          <a:p>
            <a:pPr lvl="2"/>
            <a:r>
              <a:rPr lang="en-US" dirty="0"/>
              <a:t>Character limit forces non-standard English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Remove noise for sentiment analysis</a:t>
            </a:r>
          </a:p>
          <a:p>
            <a:pPr lvl="2"/>
            <a:r>
              <a:rPr lang="en-US" dirty="0"/>
              <a:t>@ Mentions, </a:t>
            </a:r>
            <a:r>
              <a:rPr lang="en-US" b="1" dirty="0"/>
              <a:t>RT </a:t>
            </a:r>
            <a:r>
              <a:rPr lang="en-US" dirty="0"/>
              <a:t>re-tweets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Retain value-adds</a:t>
            </a:r>
          </a:p>
          <a:p>
            <a:pPr lvl="2"/>
            <a:r>
              <a:rPr lang="en-US" dirty="0"/>
              <a:t>Emojis 💻, hashtags #</a:t>
            </a:r>
          </a:p>
          <a:p>
            <a:pPr lvl="2"/>
            <a:r>
              <a:rPr lang="en-US" dirty="0"/>
              <a:t>Add important context and content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Clean text itself</a:t>
            </a:r>
          </a:p>
          <a:p>
            <a:pPr lvl="2"/>
            <a:r>
              <a:rPr lang="en-US" dirty="0"/>
              <a:t>Remove HTML, translate slang, remove STOP words and grammar, lemmatize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4166F-3A2F-454F-BC2B-4960FF678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35046" r="6863" b="35047"/>
          <a:stretch/>
        </p:blipFill>
        <p:spPr bwMode="auto">
          <a:xfrm>
            <a:off x="5819775" y="3771900"/>
            <a:ext cx="2867025" cy="7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's New Logo: The Geometry and Evolution of Our Favorite ...">
            <a:extLst>
              <a:ext uri="{FF2B5EF4-FFF2-40B4-BE49-F238E27FC236}">
                <a16:creationId xmlns:a16="http://schemas.microsoft.com/office/drawing/2014/main" id="{39124B45-B346-4812-B8CD-3E465033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34429"/>
            <a:ext cx="161925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99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Interpretability: Bias-Variance </a:t>
            </a:r>
            <a:r>
              <a:rPr lang="en-CA" dirty="0" err="1"/>
              <a:t>Tradeoff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GBM and Stacking have slightly superior metrics (F2 score, ROC-AUC, etc.), and minimally lower misclassification error, but their learning curves do not converge as closely as Logistic Regression</a:t>
            </a:r>
          </a:p>
          <a:p>
            <a:pPr lvl="1"/>
            <a:r>
              <a:rPr lang="en-CA" sz="1800" dirty="0"/>
              <a:t>Indicates slightly lower bias, but greater variance </a:t>
            </a:r>
          </a:p>
          <a:p>
            <a:r>
              <a:rPr lang="en-CA" sz="2000" dirty="0"/>
              <a:t>Logistic Regression converges better than ensemble models, but has minimally higher misclassification error</a:t>
            </a:r>
          </a:p>
          <a:p>
            <a:pPr lvl="1"/>
            <a:r>
              <a:rPr lang="en-CA" sz="1800" dirty="0"/>
              <a:t>Indicates slightly higher bias, but lower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4F4D3-7DD2-4BB7-9E55-393ABE650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" y="4017307"/>
            <a:ext cx="4230607" cy="2078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22AF1-D6FA-4DA3-B635-95F8BC42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720" y="4024927"/>
            <a:ext cx="4369894" cy="21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1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 / Risks and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dirty="0"/>
              <a:t>Need our models to be interpretable/explainable</a:t>
            </a:r>
          </a:p>
          <a:p>
            <a:endParaRPr lang="en-CA" dirty="0"/>
          </a:p>
          <a:p>
            <a:r>
              <a:rPr lang="en-CA" dirty="0"/>
              <a:t>Significant risk of bias/unfair decision making</a:t>
            </a:r>
          </a:p>
          <a:p>
            <a:pPr lvl="1"/>
            <a:r>
              <a:rPr lang="en-CA" dirty="0"/>
              <a:t>Twitter is a volatile forum, users make decision based on inherent bias and opinions and are blunt</a:t>
            </a:r>
          </a:p>
          <a:p>
            <a:pPr lvl="1"/>
            <a:endParaRPr lang="en-CA" dirty="0"/>
          </a:p>
          <a:p>
            <a:r>
              <a:rPr lang="en-CA" dirty="0"/>
              <a:t>Need to understand how model is classifying based on our features</a:t>
            </a:r>
          </a:p>
          <a:p>
            <a:pPr lvl="1"/>
            <a:r>
              <a:rPr lang="en-CA" dirty="0"/>
              <a:t>Both to avoid bias and to understand how it will react to new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72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Interpretability: Feature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400" b="1" dirty="0"/>
              <a:t>Logistic Regression:</a:t>
            </a:r>
          </a:p>
          <a:p>
            <a:endParaRPr lang="en-CA" sz="1400" dirty="0"/>
          </a:p>
          <a:p>
            <a:r>
              <a:rPr lang="en-CA" sz="1400" dirty="0"/>
              <a:t>Feature: Unnamed: 0, Score: 0.00002</a:t>
            </a:r>
          </a:p>
          <a:p>
            <a:r>
              <a:rPr lang="en-CA" sz="1400" dirty="0"/>
              <a:t>Feature: 0, Score: -0.10906</a:t>
            </a:r>
          </a:p>
          <a:p>
            <a:r>
              <a:rPr lang="en-CA" sz="1400" dirty="0"/>
              <a:t>Feature: 1, Score: 0.07456</a:t>
            </a:r>
          </a:p>
          <a:p>
            <a:r>
              <a:rPr lang="en-CA" sz="1400" dirty="0"/>
              <a:t>Feature: 2, Score: 0.27539</a:t>
            </a:r>
          </a:p>
          <a:p>
            <a:r>
              <a:rPr lang="en-CA" sz="1400" dirty="0"/>
              <a:t>…</a:t>
            </a:r>
          </a:p>
          <a:p>
            <a:r>
              <a:rPr lang="en-CA" sz="1400" dirty="0"/>
              <a:t>Feature: 99, Score: -0.12889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emojis_flag</a:t>
            </a:r>
            <a:r>
              <a:rPr lang="en-CA" sz="1400" dirty="0"/>
              <a:t>, Score: -0.05040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emoticons_flag</a:t>
            </a:r>
            <a:r>
              <a:rPr lang="en-CA" sz="1400" dirty="0"/>
              <a:t>, Score: -0.83323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hashtags_flag</a:t>
            </a:r>
            <a:r>
              <a:rPr lang="en-CA" sz="1400" dirty="0"/>
              <a:t>, Score: 0.36318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numbers_flag</a:t>
            </a:r>
            <a:r>
              <a:rPr lang="en-CA" sz="1400" dirty="0"/>
              <a:t>, Score: 0.12090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retweet_flag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http_flag</a:t>
            </a:r>
            <a:r>
              <a:rPr lang="en-CA" sz="1400" dirty="0"/>
              <a:t>, Score: -0.48279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char_length_original_scaled</a:t>
            </a:r>
            <a:r>
              <a:rPr lang="en-CA" sz="1400" dirty="0"/>
              <a:t>, Score: 0.22784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char_length_user_scaled</a:t>
            </a:r>
            <a:r>
              <a:rPr lang="en-CA" sz="1400" dirty="0"/>
              <a:t>, Score: 2.85418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emojis_num_scaled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emoticons_num_scaled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hashtags_num_scaled</a:t>
            </a:r>
            <a:r>
              <a:rPr lang="en-CA" sz="1400" dirty="0"/>
              <a:t>, Score: -0.66614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numbers_num_scaled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mentions_num_scaled</a:t>
            </a:r>
            <a:r>
              <a:rPr lang="en-CA" sz="1400" dirty="0"/>
              <a:t>, Score: -0.88700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3F20CF1-C2B9-47A1-98F1-4B7EB736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1545" r="9166" b="954"/>
          <a:stretch/>
        </p:blipFill>
        <p:spPr>
          <a:xfrm>
            <a:off x="340312" y="516376"/>
            <a:ext cx="8745244" cy="63416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9BAE6F-B955-40B2-981B-043C67ED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72122"/>
            <a:ext cx="8382000" cy="1143000"/>
          </a:xfrm>
        </p:spPr>
        <p:txBody>
          <a:bodyPr/>
          <a:lstStyle/>
          <a:p>
            <a:r>
              <a:rPr lang="en-CA" dirty="0"/>
              <a:t>Model Interpretability: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343101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0"/>
            <a:ext cx="8382000" cy="1143000"/>
          </a:xfrm>
        </p:spPr>
        <p:txBody>
          <a:bodyPr/>
          <a:lstStyle/>
          <a:p>
            <a:r>
              <a:rPr lang="en-CA" dirty="0"/>
              <a:t>Model Interpretability – LIME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C6B51-1B84-40DA-814F-2D1E2497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26" y="955040"/>
            <a:ext cx="24574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BCE40-A951-4071-8A78-190FD834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029200"/>
            <a:ext cx="2200275" cy="933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3CC51-09D2-4F85-A964-1A61B29C4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830" y="4357738"/>
            <a:ext cx="4005263" cy="2391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F140D-80DC-4AF4-9189-14AE9F69B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1826280"/>
            <a:ext cx="3818559" cy="2247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7211D-2BF0-408B-A747-43DF20BC1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1047750"/>
            <a:ext cx="2171700" cy="857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33621B-C741-48B7-ABA5-7ECA8D549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243" y="1920881"/>
            <a:ext cx="4068507" cy="22475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0A4CA2-EEFB-43DF-BFCB-A96117BCECD7}"/>
              </a:ext>
            </a:extLst>
          </p:cNvPr>
          <p:cNvCxnSpPr/>
          <p:nvPr/>
        </p:nvCxnSpPr>
        <p:spPr>
          <a:xfrm>
            <a:off x="762000" y="4267200"/>
            <a:ext cx="769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4A6F31-EF56-4CCF-8788-398ECAAD571A}"/>
              </a:ext>
            </a:extLst>
          </p:cNvPr>
          <p:cNvCxnSpPr/>
          <p:nvPr/>
        </p:nvCxnSpPr>
        <p:spPr>
          <a:xfrm>
            <a:off x="4648200" y="685800"/>
            <a:ext cx="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ACDE01-2DFF-49D4-92E7-E7CE54E8A2AE}"/>
              </a:ext>
            </a:extLst>
          </p:cNvPr>
          <p:cNvSpPr txBox="1"/>
          <p:nvPr/>
        </p:nvSpPr>
        <p:spPr>
          <a:xfrm>
            <a:off x="1997618" y="57554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Negative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25B32-F8E3-41BC-BAE5-000E0663AF86}"/>
              </a:ext>
            </a:extLst>
          </p:cNvPr>
          <p:cNvSpPr txBox="1"/>
          <p:nvPr/>
        </p:nvSpPr>
        <p:spPr>
          <a:xfrm>
            <a:off x="6562331" y="58570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Positive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380F28-8637-443E-926D-5AD843121EEB}"/>
              </a:ext>
            </a:extLst>
          </p:cNvPr>
          <p:cNvSpPr txBox="1"/>
          <p:nvPr/>
        </p:nvSpPr>
        <p:spPr>
          <a:xfrm>
            <a:off x="1481906" y="457200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Neutral?</a:t>
            </a:r>
          </a:p>
        </p:txBody>
      </p:sp>
    </p:spTree>
    <p:extLst>
      <p:ext uri="{BB962C8B-B14F-4D97-AF65-F5344CB8AC3E}">
        <p14:creationId xmlns:p14="http://schemas.microsoft.com/office/powerpoint/2010/main" val="304946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Interpretability: 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5C2248-8F0B-4DE9-B4CC-A2A659853A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Interpretability is a challenge when heavily relying on Word Embeddings</a:t>
            </a:r>
          </a:p>
          <a:p>
            <a:pPr lvl="1"/>
            <a:r>
              <a:rPr lang="en-CA" dirty="0"/>
              <a:t>Large number of vectors produced without any clear indicate what they are based on.</a:t>
            </a:r>
          </a:p>
          <a:p>
            <a:pPr lvl="1"/>
            <a:r>
              <a:rPr lang="en-CA" dirty="0"/>
              <a:t>Can visualize individual word vectors but not how the model is using them</a:t>
            </a:r>
          </a:p>
          <a:p>
            <a:pPr lvl="1"/>
            <a:endParaRPr lang="en-CA" dirty="0"/>
          </a:p>
          <a:p>
            <a:pPr lvl="1"/>
            <a:r>
              <a:rPr lang="en-CA" u="sng" dirty="0"/>
              <a:t>Future Work</a:t>
            </a:r>
            <a:r>
              <a:rPr lang="en-CA" dirty="0"/>
              <a:t>: Look at implementing some new methods of interpreting word embeddings</a:t>
            </a:r>
          </a:p>
          <a:p>
            <a:pPr lvl="2"/>
            <a:r>
              <a:rPr lang="en-CA" dirty="0"/>
              <a:t>E.g. Imparting Interpretability to Word Embeddings while Preserving Semantic Structure</a:t>
            </a:r>
          </a:p>
          <a:p>
            <a:pPr lvl="3"/>
            <a:r>
              <a:rPr lang="en-CA" dirty="0">
                <a:hlinkClick r:id="rId2"/>
              </a:rPr>
              <a:t>https://arxiv.org/pdf/1711.00331.pdf</a:t>
            </a:r>
            <a:endParaRPr lang="en-CA" dirty="0"/>
          </a:p>
          <a:p>
            <a:pPr lvl="2"/>
            <a:r>
              <a:rPr lang="en-CA" dirty="0"/>
              <a:t>E.g. Interpreting Word Embeddings with Eigenvector Analysis</a:t>
            </a:r>
          </a:p>
          <a:p>
            <a:pPr lvl="3"/>
            <a:r>
              <a:rPr lang="en-CA" dirty="0">
                <a:hlinkClick r:id="rId3"/>
              </a:rPr>
              <a:t>https://openreview.net/forum?id=rJfJiR5ooX</a:t>
            </a:r>
            <a:endParaRPr lang="en-CA" dirty="0"/>
          </a:p>
          <a:p>
            <a:pPr lvl="2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9255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54F8-7BA3-4357-8D06-4907D21F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EC400-72F7-456D-BB9E-B2E6AB467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sz="1800" dirty="0"/>
              <a:t>Generally speaking, most models performed well within the given metrics (F2, Precision/Recall, ROC-AUC)</a:t>
            </a:r>
          </a:p>
          <a:p>
            <a:pPr lvl="1"/>
            <a:r>
              <a:rPr lang="en-CA" sz="1800" dirty="0"/>
              <a:t>Due to stringent data preparation, data cleaning, and feature engineering</a:t>
            </a:r>
          </a:p>
          <a:p>
            <a:r>
              <a:rPr lang="en-CA" sz="1800" dirty="0"/>
              <a:t>Logistic Regression:</a:t>
            </a:r>
          </a:p>
          <a:p>
            <a:pPr lvl="1"/>
            <a:r>
              <a:rPr lang="en-CA" sz="1800" dirty="0"/>
              <a:t>Fastest to train</a:t>
            </a:r>
          </a:p>
          <a:p>
            <a:pPr lvl="1"/>
            <a:r>
              <a:rPr lang="en-CA" sz="1800" dirty="0"/>
              <a:t>Best in ROC-AUC, and Precision</a:t>
            </a:r>
          </a:p>
          <a:p>
            <a:pPr lvl="1"/>
            <a:r>
              <a:rPr lang="en-CA" sz="1800" dirty="0"/>
              <a:t>Slightly higher Bias, Lowest Variance</a:t>
            </a:r>
          </a:p>
          <a:p>
            <a:pPr lvl="1"/>
            <a:r>
              <a:rPr lang="en-CA" sz="1800" dirty="0"/>
              <a:t>More “neutral” bias between Precision/Recall</a:t>
            </a:r>
          </a:p>
          <a:p>
            <a:r>
              <a:rPr lang="en-CA" sz="1800" dirty="0"/>
              <a:t>Gradient Boosting/Stacking:</a:t>
            </a:r>
          </a:p>
          <a:p>
            <a:pPr lvl="1"/>
            <a:r>
              <a:rPr lang="en-CA" sz="1800" dirty="0"/>
              <a:t>Relatively slow to train</a:t>
            </a:r>
          </a:p>
          <a:p>
            <a:pPr lvl="1"/>
            <a:r>
              <a:rPr lang="en-CA" sz="1800" dirty="0"/>
              <a:t>Best in F2 Score, </a:t>
            </a:r>
            <a:r>
              <a:rPr lang="en-CA" sz="1800"/>
              <a:t>and Recall</a:t>
            </a:r>
            <a:endParaRPr lang="en-CA" sz="1800" dirty="0"/>
          </a:p>
          <a:p>
            <a:pPr lvl="1"/>
            <a:r>
              <a:rPr lang="en-CA" sz="1800" dirty="0"/>
              <a:t>Lower Bias, Low Variance</a:t>
            </a:r>
          </a:p>
          <a:p>
            <a:pPr lvl="1"/>
            <a:r>
              <a:rPr lang="en-CA" sz="1800" dirty="0"/>
              <a:t>Biased towards Recall than Precision</a:t>
            </a:r>
            <a:endParaRPr lang="en-CA" sz="2000" dirty="0"/>
          </a:p>
          <a:p>
            <a:pPr lvl="1"/>
            <a:endParaRPr lang="en-CA" sz="2000" dirty="0"/>
          </a:p>
          <a:p>
            <a:pPr lvl="1"/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10D7B-1A25-4208-908B-CAE7581D5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80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5DE-460D-4FD8-BF8A-80F87B61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8FFBD-BF51-43F7-86B6-F4C772BD70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We would deploy Logistic Regression Model to Production</a:t>
            </a:r>
          </a:p>
          <a:p>
            <a:r>
              <a:rPr lang="en-CA" dirty="0"/>
              <a:t>Why? </a:t>
            </a:r>
          </a:p>
          <a:p>
            <a:pPr lvl="1"/>
            <a:r>
              <a:rPr lang="en-CA" dirty="0"/>
              <a:t>Very Fast Fit Time</a:t>
            </a:r>
          </a:p>
          <a:p>
            <a:pPr lvl="1"/>
            <a:r>
              <a:rPr lang="en-CA" dirty="0"/>
              <a:t>Fast Score Time</a:t>
            </a:r>
          </a:p>
          <a:p>
            <a:pPr lvl="1"/>
            <a:r>
              <a:rPr lang="en-CA" dirty="0"/>
              <a:t>Fairly small </a:t>
            </a:r>
            <a:r>
              <a:rPr lang="en-CA" dirty="0" err="1"/>
              <a:t>tradeoff</a:t>
            </a:r>
            <a:r>
              <a:rPr lang="en-CA" dirty="0"/>
              <a:t> in other metrics, such as F2 score, Recall, and ROC-AUC</a:t>
            </a:r>
          </a:p>
          <a:p>
            <a:r>
              <a:rPr lang="en-CA" dirty="0"/>
              <a:t>Given the fast-pace nature of Twitter, it is just as important to train new models, and generate predictions quickly whilst maintaining high metrics</a:t>
            </a:r>
          </a:p>
          <a:p>
            <a:r>
              <a:rPr lang="en-CA" dirty="0"/>
              <a:t>This is why we recommend deploying the Logistic Regression model to Production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6287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FE76-B8EE-41B6-B0FD-7CEA183F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929B4-B54A-4FEA-8566-4FD2920C6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Exploration of other advanced algorithms/models that better understands words in a contextual manner:</a:t>
            </a:r>
          </a:p>
          <a:p>
            <a:pPr lvl="1"/>
            <a:r>
              <a:rPr lang="en-CA" dirty="0"/>
              <a:t>Uni-Directional Neural Networks:</a:t>
            </a:r>
          </a:p>
          <a:p>
            <a:pPr lvl="2"/>
            <a:r>
              <a:rPr lang="en-CA" dirty="0"/>
              <a:t>Recurrent Neural Networks (RNN)</a:t>
            </a:r>
          </a:p>
          <a:p>
            <a:pPr lvl="2"/>
            <a:r>
              <a:rPr lang="en-CA" dirty="0"/>
              <a:t>Convolutional Neural Networks (CNN)</a:t>
            </a:r>
          </a:p>
          <a:p>
            <a:pPr lvl="1"/>
            <a:r>
              <a:rPr lang="en-CA" dirty="0"/>
              <a:t>Bi-Directional Models:</a:t>
            </a:r>
          </a:p>
          <a:p>
            <a:pPr lvl="2"/>
            <a:r>
              <a:rPr lang="en-CA" dirty="0" err="1"/>
              <a:t>ELMo</a:t>
            </a:r>
            <a:r>
              <a:rPr lang="en-CA" dirty="0"/>
              <a:t> (Embeddings from Language Models)</a:t>
            </a:r>
          </a:p>
          <a:p>
            <a:pPr lvl="2"/>
            <a:r>
              <a:rPr lang="en-CA" dirty="0"/>
              <a:t>Further investigation into BERT (Bi-Directional Encoder Representations from Transformers)</a:t>
            </a:r>
          </a:p>
          <a:p>
            <a:r>
              <a:rPr lang="en-CA" dirty="0"/>
              <a:t>Explore different similar NLP use cases related to the sentiment analysis:</a:t>
            </a:r>
          </a:p>
          <a:p>
            <a:pPr lvl="1"/>
            <a:r>
              <a:rPr lang="en-CA" dirty="0"/>
              <a:t>E.g. multi-class sentiment analysis, sarcasm detection, writing styles, etc.</a:t>
            </a:r>
          </a:p>
          <a:p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4219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How to extract emojis?</a:t>
            </a:r>
          </a:p>
          <a:p>
            <a:pPr lvl="2"/>
            <a:r>
              <a:rPr lang="en-US" b="1" dirty="0"/>
              <a:t> 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r>
              <a:rPr lang="en-US" b="1" dirty="0"/>
              <a:t>  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8EF5C-D790-4A34-9AA4-98BC3D50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600"/>
            <a:ext cx="1981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68159-116B-42A7-9F33-A1DEFCA1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98994"/>
            <a:ext cx="5647702" cy="20874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2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Extract Hashtags?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Text to lowercase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Convert Slang</a:t>
            </a:r>
          </a:p>
          <a:p>
            <a:pPr lvl="2"/>
            <a:r>
              <a:rPr lang="en-US" dirty="0"/>
              <a:t>Find and replace based on an existing dictionary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marL="914400" lvl="2" indent="0">
              <a:buNone/>
            </a:pPr>
            <a:endParaRPr lang="en-US" b="1" dirty="0"/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7491B-F187-46FE-8B4F-ADE9F71E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18936"/>
            <a:ext cx="7892663" cy="1398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B2A0D-C9B5-4350-96AF-20F4B527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343400"/>
            <a:ext cx="4572000" cy="147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7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r>
              <a:rPr lang="en-US" b="1" dirty="0"/>
              <a:t>Remove stop words</a:t>
            </a:r>
          </a:p>
          <a:p>
            <a:pPr lvl="3"/>
            <a:r>
              <a:rPr lang="en-US" dirty="0"/>
              <a:t>“The”, “and”, “You”, etc. -&gt; noise</a:t>
            </a:r>
          </a:p>
          <a:p>
            <a:pPr lvl="3"/>
            <a:endParaRPr lang="en-US" dirty="0"/>
          </a:p>
          <a:p>
            <a:pPr lvl="2"/>
            <a:r>
              <a:rPr lang="en-US" b="1" dirty="0"/>
              <a:t>Remove punctuation &amp; numbers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Lemmatize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Tokenize</a:t>
            </a:r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3074" name="Picture 2" descr="spaCy · Industrial-strength Natural Language Processing in Python">
            <a:extLst>
              <a:ext uri="{FF2B5EF4-FFF2-40B4-BE49-F238E27FC236}">
                <a16:creationId xmlns:a16="http://schemas.microsoft.com/office/drawing/2014/main" id="{51E10F10-8A46-4F1E-A09E-AA2440E8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48200"/>
            <a:ext cx="3352800" cy="176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4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15 columns</a:t>
            </a:r>
          </a:p>
          <a:p>
            <a:pPr lvl="2"/>
            <a:r>
              <a:rPr lang="en-US" dirty="0"/>
              <a:t>6 main features that interest us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endParaRPr lang="fr-FR" dirty="0"/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r>
              <a:rPr lang="fr-FR" dirty="0"/>
              <a:t> confidence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negativereason_confidence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airline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text</a:t>
            </a:r>
          </a:p>
          <a:p>
            <a:pPr marL="1371600" lvl="3" indent="0">
              <a:buNone/>
            </a:pPr>
            <a:endParaRPr lang="en-US" dirty="0"/>
          </a:p>
          <a:p>
            <a:pPr marL="857250" lvl="1" indent="-342900"/>
            <a:r>
              <a:rPr lang="en-US" b="1" dirty="0"/>
              <a:t>Engineered Features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emojis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emoticons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cleaned text (lemmas)</a:t>
            </a:r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D1B86-3DA6-40DC-BE14-EAEEE1C73E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96075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2945</TotalTime>
  <Words>1841</Words>
  <Application>Microsoft Office PowerPoint</Application>
  <PresentationFormat>On-screen Show (4:3)</PresentationFormat>
  <Paragraphs>507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Courier New</vt:lpstr>
      <vt:lpstr>Wingdings</vt:lpstr>
      <vt:lpstr>YorkUSecondary</vt:lpstr>
      <vt:lpstr>CSML1010 – Final Project</vt:lpstr>
      <vt:lpstr>Twitter US Airline – Sentiment Analysis</vt:lpstr>
      <vt:lpstr>Existing Work - Academia</vt:lpstr>
      <vt:lpstr>Existing Work - Industry</vt:lpstr>
      <vt:lpstr>Loading/Cleaning Data</vt:lpstr>
      <vt:lpstr>Data Cleaning Challenges</vt:lpstr>
      <vt:lpstr>Data Cleaning Challenges</vt:lpstr>
      <vt:lpstr>Text Cleaning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 – Emojis &amp; Hashtags</vt:lpstr>
      <vt:lpstr>PowerPoint Presentation</vt:lpstr>
      <vt:lpstr>PowerPoint Presentation</vt:lpstr>
      <vt:lpstr>Data Exploration – Emojis &amp; Hashtags</vt:lpstr>
      <vt:lpstr>Feature Engineering – Basic Methods</vt:lpstr>
      <vt:lpstr>Feature Engineering – Basic Methods</vt:lpstr>
      <vt:lpstr>Feature Engineering – Word2Vec</vt:lpstr>
      <vt:lpstr>Feature Engineering – Word2Vec - Models</vt:lpstr>
      <vt:lpstr>Feature Engineering – GloVe</vt:lpstr>
      <vt:lpstr>Benchmarking – Logistic Regression</vt:lpstr>
      <vt:lpstr>Feature Selection</vt:lpstr>
      <vt:lpstr>Feature Selection</vt:lpstr>
      <vt:lpstr>PowerPoint Presentation</vt:lpstr>
      <vt:lpstr>Feature Selection</vt:lpstr>
      <vt:lpstr>Feature Exploration</vt:lpstr>
      <vt:lpstr>Feature Exploration</vt:lpstr>
      <vt:lpstr>Feature Exploration</vt:lpstr>
      <vt:lpstr>Feature Exploration</vt:lpstr>
      <vt:lpstr>Twitter US Airline – Sentiment Analysis</vt:lpstr>
      <vt:lpstr>Model Benchmarking – Supervised Learning</vt:lpstr>
      <vt:lpstr>Model Benchmarking - Execution</vt:lpstr>
      <vt:lpstr>Model Benchmarking – F2 Score</vt:lpstr>
      <vt:lpstr>Model Benchmarking – Precision</vt:lpstr>
      <vt:lpstr>Model Benchmarking – Recall</vt:lpstr>
      <vt:lpstr>Model Benchmarking – ROC-AUC</vt:lpstr>
      <vt:lpstr>Model Benchmarking – Fit Time</vt:lpstr>
      <vt:lpstr>Hyperparameter Optimization</vt:lpstr>
      <vt:lpstr>PowerPoint Presentation</vt:lpstr>
      <vt:lpstr>PowerPoint Presentation</vt:lpstr>
      <vt:lpstr>PowerPoint Presentation</vt:lpstr>
      <vt:lpstr>Ensemble Methods</vt:lpstr>
      <vt:lpstr>BERT – Model Results vs. Best of Rest</vt:lpstr>
      <vt:lpstr>Model Selection</vt:lpstr>
      <vt:lpstr>Model Selection – Learning Curve</vt:lpstr>
      <vt:lpstr>Model Interpretability: Bias-Variance Tradeoff</vt:lpstr>
      <vt:lpstr>Model Interpretability / Risks and Bias</vt:lpstr>
      <vt:lpstr>Model Interpretability: Feature Importance</vt:lpstr>
      <vt:lpstr>Model Interpretability: Feature Importance</vt:lpstr>
      <vt:lpstr>Model Interpretability – LIME</vt:lpstr>
      <vt:lpstr>Model Interpretability: Word Embeddings</vt:lpstr>
      <vt:lpstr>Conclusion</vt:lpstr>
      <vt:lpstr>Recommendations</vt:lpstr>
      <vt:lpstr>Future Works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Patrick Osborne</cp:lastModifiedBy>
  <cp:revision>165</cp:revision>
  <dcterms:created xsi:type="dcterms:W3CDTF">2013-10-17T15:24:33Z</dcterms:created>
  <dcterms:modified xsi:type="dcterms:W3CDTF">2020-05-22T15:15:40Z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